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8" r:id="rId2"/>
    <p:sldId id="277" r:id="rId3"/>
    <p:sldId id="278" r:id="rId4"/>
    <p:sldId id="257" r:id="rId5"/>
    <p:sldId id="260" r:id="rId6"/>
    <p:sldId id="261" r:id="rId7"/>
    <p:sldId id="262" r:id="rId8"/>
    <p:sldId id="264" r:id="rId9"/>
    <p:sldId id="266" r:id="rId10"/>
    <p:sldId id="27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9" r:id="rId21"/>
  </p:sldIdLst>
  <p:sldSz cx="9144000" cy="6858000" type="screen4x3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  <a:srgbClr val="C5EFF3"/>
    <a:srgbClr val="4E4E4E"/>
    <a:srgbClr val="144722"/>
    <a:srgbClr val="D431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53" autoAdjust="0"/>
    <p:restoredTop sz="72767" autoAdjust="0"/>
  </p:normalViewPr>
  <p:slideViewPr>
    <p:cSldViewPr>
      <p:cViewPr>
        <p:scale>
          <a:sx n="66" d="100"/>
          <a:sy n="66" d="100"/>
        </p:scale>
        <p:origin x="-1536" y="30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3" d="100"/>
          <a:sy n="53" d="100"/>
        </p:scale>
        <p:origin x="-286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gkim\Mis%20documentos\Downloads\PBI%20Agro%20Sierra%20y%20Nacional%201970%20-%202012%20Precios%20Constante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Galileu%20Kim\Documents\Instituto%20del%20Peru\Censo%20Agropecuario%202012\Graphs\Ranking%20Departamento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600"/>
            </a:pPr>
            <a:r>
              <a:rPr lang="es-PE" sz="1600"/>
              <a:t>PBI agropecuario nacional - 1950</a:t>
            </a:r>
            <a:r>
              <a:rPr lang="es-PE" sz="1600" baseline="0"/>
              <a:t> a 2012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17518141829493536"/>
          <c:y val="0.18909593142850073"/>
          <c:w val="0.63212719937785555"/>
          <c:h val="0.69121238755429237"/>
        </c:manualLayout>
      </c:layout>
      <c:lineChart>
        <c:grouping val="standard"/>
        <c:varyColors val="0"/>
        <c:ser>
          <c:idx val="1"/>
          <c:order val="0"/>
          <c:tx>
            <c:v>PBI Agropecuario Nacional</c:v>
          </c:tx>
          <c:spPr>
            <a:ln w="19050">
              <a:solidFill>
                <a:schemeClr val="tx1">
                  <a:lumMod val="95000"/>
                  <a:lumOff val="5000"/>
                </a:schemeClr>
              </a:solidFill>
            </a:ln>
          </c:spPr>
          <c:marker>
            <c:symbol val="none"/>
          </c:marker>
          <c:cat>
            <c:numRef>
              <c:f>'[PBI Agro Sierra y Nacional 1970 - 2012 Precios Constantes.xlsx]Hoja1'!$A$3:$A$65</c:f>
              <c:numCache>
                <c:formatCode>General</c:formatCode>
                <c:ptCount val="63"/>
                <c:pt idx="0">
                  <c:v>1950</c:v>
                </c:pt>
                <c:pt idx="1">
                  <c:v>1951</c:v>
                </c:pt>
                <c:pt idx="2">
                  <c:v>1952</c:v>
                </c:pt>
                <c:pt idx="3">
                  <c:v>1953</c:v>
                </c:pt>
                <c:pt idx="4">
                  <c:v>1954</c:v>
                </c:pt>
                <c:pt idx="5">
                  <c:v>1955</c:v>
                </c:pt>
                <c:pt idx="6">
                  <c:v>1956</c:v>
                </c:pt>
                <c:pt idx="7">
                  <c:v>1957</c:v>
                </c:pt>
                <c:pt idx="8">
                  <c:v>1958</c:v>
                </c:pt>
                <c:pt idx="9">
                  <c:v>1959</c:v>
                </c:pt>
                <c:pt idx="10">
                  <c:v>1960</c:v>
                </c:pt>
                <c:pt idx="11">
                  <c:v>1961</c:v>
                </c:pt>
                <c:pt idx="12">
                  <c:v>1962</c:v>
                </c:pt>
                <c:pt idx="13">
                  <c:v>1963</c:v>
                </c:pt>
                <c:pt idx="14">
                  <c:v>1964</c:v>
                </c:pt>
                <c:pt idx="15">
                  <c:v>1965</c:v>
                </c:pt>
                <c:pt idx="16">
                  <c:v>1966</c:v>
                </c:pt>
                <c:pt idx="17">
                  <c:v>1967</c:v>
                </c:pt>
                <c:pt idx="18">
                  <c:v>1968</c:v>
                </c:pt>
                <c:pt idx="19">
                  <c:v>1969</c:v>
                </c:pt>
                <c:pt idx="20">
                  <c:v>1970</c:v>
                </c:pt>
                <c:pt idx="21">
                  <c:v>1971</c:v>
                </c:pt>
                <c:pt idx="22">
                  <c:v>1972</c:v>
                </c:pt>
                <c:pt idx="23">
                  <c:v>1973</c:v>
                </c:pt>
                <c:pt idx="24">
                  <c:v>1974</c:v>
                </c:pt>
                <c:pt idx="25">
                  <c:v>1975</c:v>
                </c:pt>
                <c:pt idx="26">
                  <c:v>1976</c:v>
                </c:pt>
                <c:pt idx="27">
                  <c:v>1977</c:v>
                </c:pt>
                <c:pt idx="28">
                  <c:v>1978</c:v>
                </c:pt>
                <c:pt idx="29">
                  <c:v>1979</c:v>
                </c:pt>
                <c:pt idx="30">
                  <c:v>1980</c:v>
                </c:pt>
                <c:pt idx="31">
                  <c:v>1981</c:v>
                </c:pt>
                <c:pt idx="32">
                  <c:v>1982</c:v>
                </c:pt>
                <c:pt idx="33">
                  <c:v>1983</c:v>
                </c:pt>
                <c:pt idx="34">
                  <c:v>1984</c:v>
                </c:pt>
                <c:pt idx="35">
                  <c:v>1985</c:v>
                </c:pt>
                <c:pt idx="36">
                  <c:v>1986</c:v>
                </c:pt>
                <c:pt idx="37">
                  <c:v>1987</c:v>
                </c:pt>
                <c:pt idx="38">
                  <c:v>1988</c:v>
                </c:pt>
                <c:pt idx="39">
                  <c:v>1989</c:v>
                </c:pt>
                <c:pt idx="40">
                  <c:v>1990</c:v>
                </c:pt>
                <c:pt idx="41">
                  <c:v>1991</c:v>
                </c:pt>
                <c:pt idx="42">
                  <c:v>1992</c:v>
                </c:pt>
                <c:pt idx="43">
                  <c:v>1993</c:v>
                </c:pt>
                <c:pt idx="44">
                  <c:v>1994</c:v>
                </c:pt>
                <c:pt idx="45">
                  <c:v>1995</c:v>
                </c:pt>
                <c:pt idx="46">
                  <c:v>1996</c:v>
                </c:pt>
                <c:pt idx="47">
                  <c:v>1997</c:v>
                </c:pt>
                <c:pt idx="48">
                  <c:v>1998</c:v>
                </c:pt>
                <c:pt idx="49">
                  <c:v>1999</c:v>
                </c:pt>
                <c:pt idx="50">
                  <c:v>2000</c:v>
                </c:pt>
                <c:pt idx="51">
                  <c:v>2001</c:v>
                </c:pt>
                <c:pt idx="52">
                  <c:v>2002</c:v>
                </c:pt>
                <c:pt idx="53">
                  <c:v>2003</c:v>
                </c:pt>
                <c:pt idx="54">
                  <c:v>2004</c:v>
                </c:pt>
                <c:pt idx="55">
                  <c:v>2005</c:v>
                </c:pt>
                <c:pt idx="56">
                  <c:v>2006</c:v>
                </c:pt>
                <c:pt idx="57">
                  <c:v>2007</c:v>
                </c:pt>
                <c:pt idx="58">
                  <c:v>2008</c:v>
                </c:pt>
                <c:pt idx="59">
                  <c:v>2009</c:v>
                </c:pt>
                <c:pt idx="60">
                  <c:v>2010</c:v>
                </c:pt>
                <c:pt idx="61">
                  <c:v>2011</c:v>
                </c:pt>
                <c:pt idx="62">
                  <c:v>2012</c:v>
                </c:pt>
              </c:numCache>
            </c:numRef>
          </c:cat>
          <c:val>
            <c:numRef>
              <c:f>'[PBI Agro Sierra y Nacional 1970 - 2012 Precios Constantes.xlsx]Hoja1'!$C$3:$C$65</c:f>
              <c:numCache>
                <c:formatCode>#,##0</c:formatCode>
                <c:ptCount val="63"/>
                <c:pt idx="0">
                  <c:v>3119</c:v>
                </c:pt>
                <c:pt idx="1">
                  <c:v>3213</c:v>
                </c:pt>
                <c:pt idx="2">
                  <c:v>3306</c:v>
                </c:pt>
                <c:pt idx="3">
                  <c:v>3382</c:v>
                </c:pt>
                <c:pt idx="4">
                  <c:v>3449</c:v>
                </c:pt>
                <c:pt idx="5">
                  <c:v>3422</c:v>
                </c:pt>
                <c:pt idx="6">
                  <c:v>3258</c:v>
                </c:pt>
                <c:pt idx="7">
                  <c:v>3271</c:v>
                </c:pt>
                <c:pt idx="8">
                  <c:v>3496</c:v>
                </c:pt>
                <c:pt idx="9">
                  <c:v>3668</c:v>
                </c:pt>
                <c:pt idx="10">
                  <c:v>3902</c:v>
                </c:pt>
                <c:pt idx="11">
                  <c:v>4019</c:v>
                </c:pt>
                <c:pt idx="12">
                  <c:v>4116</c:v>
                </c:pt>
                <c:pt idx="13">
                  <c:v>4178</c:v>
                </c:pt>
                <c:pt idx="14">
                  <c:v>4382</c:v>
                </c:pt>
                <c:pt idx="15">
                  <c:v>4470</c:v>
                </c:pt>
                <c:pt idx="16">
                  <c:v>4711</c:v>
                </c:pt>
                <c:pt idx="17">
                  <c:v>4895</c:v>
                </c:pt>
                <c:pt idx="18">
                  <c:v>4729</c:v>
                </c:pt>
                <c:pt idx="19">
                  <c:v>5041</c:v>
                </c:pt>
                <c:pt idx="20">
                  <c:v>5434</c:v>
                </c:pt>
                <c:pt idx="21">
                  <c:v>5543</c:v>
                </c:pt>
                <c:pt idx="22">
                  <c:v>5409</c:v>
                </c:pt>
                <c:pt idx="23">
                  <c:v>5431</c:v>
                </c:pt>
                <c:pt idx="24">
                  <c:v>5632</c:v>
                </c:pt>
                <c:pt idx="25">
                  <c:v>5630</c:v>
                </c:pt>
                <c:pt idx="26">
                  <c:v>5715</c:v>
                </c:pt>
                <c:pt idx="27">
                  <c:v>5709</c:v>
                </c:pt>
                <c:pt idx="28">
                  <c:v>5623</c:v>
                </c:pt>
                <c:pt idx="29">
                  <c:v>5842</c:v>
                </c:pt>
                <c:pt idx="30">
                  <c:v>5492</c:v>
                </c:pt>
                <c:pt idx="31">
                  <c:v>6004</c:v>
                </c:pt>
                <c:pt idx="32">
                  <c:v>6124</c:v>
                </c:pt>
                <c:pt idx="33">
                  <c:v>5623</c:v>
                </c:pt>
                <c:pt idx="34">
                  <c:v>6131</c:v>
                </c:pt>
                <c:pt idx="35">
                  <c:v>6309</c:v>
                </c:pt>
                <c:pt idx="36">
                  <c:v>6565</c:v>
                </c:pt>
                <c:pt idx="37">
                  <c:v>6909</c:v>
                </c:pt>
                <c:pt idx="38">
                  <c:v>7317</c:v>
                </c:pt>
                <c:pt idx="39">
                  <c:v>7025</c:v>
                </c:pt>
                <c:pt idx="40">
                  <c:v>6412</c:v>
                </c:pt>
                <c:pt idx="41">
                  <c:v>6672</c:v>
                </c:pt>
                <c:pt idx="42">
                  <c:v>6066</c:v>
                </c:pt>
                <c:pt idx="43">
                  <c:v>6614</c:v>
                </c:pt>
                <c:pt idx="44">
                  <c:v>7487</c:v>
                </c:pt>
                <c:pt idx="45">
                  <c:v>8202</c:v>
                </c:pt>
                <c:pt idx="46">
                  <c:v>8630</c:v>
                </c:pt>
                <c:pt idx="47">
                  <c:v>9099</c:v>
                </c:pt>
                <c:pt idx="48">
                  <c:v>9145</c:v>
                </c:pt>
                <c:pt idx="49">
                  <c:v>10069</c:v>
                </c:pt>
                <c:pt idx="50">
                  <c:v>10729</c:v>
                </c:pt>
                <c:pt idx="51">
                  <c:v>10796</c:v>
                </c:pt>
                <c:pt idx="52">
                  <c:v>11450</c:v>
                </c:pt>
                <c:pt idx="53">
                  <c:v>11795</c:v>
                </c:pt>
                <c:pt idx="54">
                  <c:v>11629</c:v>
                </c:pt>
                <c:pt idx="55">
                  <c:v>12259</c:v>
                </c:pt>
                <c:pt idx="56">
                  <c:v>13286</c:v>
                </c:pt>
                <c:pt idx="57">
                  <c:v>13718</c:v>
                </c:pt>
                <c:pt idx="58">
                  <c:v>14712</c:v>
                </c:pt>
                <c:pt idx="59">
                  <c:v>15050</c:v>
                </c:pt>
                <c:pt idx="60">
                  <c:v>15695</c:v>
                </c:pt>
                <c:pt idx="61">
                  <c:v>16288</c:v>
                </c:pt>
                <c:pt idx="62">
                  <c:v>17118.221446714299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990720"/>
        <c:axId val="94992256"/>
      </c:lineChart>
      <c:catAx>
        <c:axId val="949907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94992256"/>
        <c:crosses val="autoZero"/>
        <c:auto val="1"/>
        <c:lblAlgn val="ctr"/>
        <c:lblOffset val="100"/>
        <c:tickLblSkip val="10"/>
        <c:tickMarkSkip val="10"/>
        <c:noMultiLvlLbl val="0"/>
      </c:catAx>
      <c:valAx>
        <c:axId val="94992256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9499072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'1994-2012'!$C$1</c:f>
              <c:strCache>
                <c:ptCount val="1"/>
                <c:pt idx="0">
                  <c:v>INT 1994</c:v>
                </c:pt>
              </c:strCache>
            </c:strRef>
          </c:tx>
          <c:invertIfNegative val="0"/>
          <c:cat>
            <c:strRef>
              <c:f>'1994-2012'!$B$2:$B$26</c:f>
              <c:strCache>
                <c:ptCount val="25"/>
                <c:pt idx="0">
                  <c:v>Ica</c:v>
                </c:pt>
                <c:pt idx="1">
                  <c:v>Tacna</c:v>
                </c:pt>
                <c:pt idx="2">
                  <c:v>Arequipa</c:v>
                </c:pt>
                <c:pt idx="3">
                  <c:v>Lima</c:v>
                </c:pt>
                <c:pt idx="4">
                  <c:v>Tumbes</c:v>
                </c:pt>
                <c:pt idx="5">
                  <c:v>Madre de Dios</c:v>
                </c:pt>
                <c:pt idx="6">
                  <c:v>Lambayeque</c:v>
                </c:pt>
                <c:pt idx="7">
                  <c:v>Callao</c:v>
                </c:pt>
                <c:pt idx="8">
                  <c:v>Moquegua</c:v>
                </c:pt>
                <c:pt idx="9">
                  <c:v>Junin</c:v>
                </c:pt>
                <c:pt idx="10">
                  <c:v>Pasco</c:v>
                </c:pt>
                <c:pt idx="11">
                  <c:v>La Libertad</c:v>
                </c:pt>
                <c:pt idx="12">
                  <c:v>Piura</c:v>
                </c:pt>
                <c:pt idx="13">
                  <c:v>Cusco</c:v>
                </c:pt>
                <c:pt idx="14">
                  <c:v>Puno</c:v>
                </c:pt>
                <c:pt idx="15">
                  <c:v>Ancash</c:v>
                </c:pt>
                <c:pt idx="16">
                  <c:v>Huanuco</c:v>
                </c:pt>
                <c:pt idx="17">
                  <c:v>Huancavelica</c:v>
                </c:pt>
                <c:pt idx="18">
                  <c:v>Cajamarca</c:v>
                </c:pt>
                <c:pt idx="19">
                  <c:v>Apurimac</c:v>
                </c:pt>
                <c:pt idx="20">
                  <c:v>Ayacucho</c:v>
                </c:pt>
                <c:pt idx="21">
                  <c:v>San Martin</c:v>
                </c:pt>
                <c:pt idx="22">
                  <c:v>Amazonas</c:v>
                </c:pt>
                <c:pt idx="23">
                  <c:v>Ucayali</c:v>
                </c:pt>
                <c:pt idx="24">
                  <c:v>Loreto</c:v>
                </c:pt>
              </c:strCache>
            </c:strRef>
          </c:cat>
          <c:val>
            <c:numRef>
              <c:f>'1994-2012'!$C$2:$C$26</c:f>
              <c:numCache>
                <c:formatCode>0.000</c:formatCode>
                <c:ptCount val="25"/>
                <c:pt idx="0">
                  <c:v>0.22104280000000001</c:v>
                </c:pt>
                <c:pt idx="1">
                  <c:v>0.21379889999999999</c:v>
                </c:pt>
                <c:pt idx="2">
                  <c:v>0.196071</c:v>
                </c:pt>
                <c:pt idx="3">
                  <c:v>0.1933125</c:v>
                </c:pt>
                <c:pt idx="4">
                  <c:v>0.18844130000000001</c:v>
                </c:pt>
                <c:pt idx="5">
                  <c:v>0.179256</c:v>
                </c:pt>
                <c:pt idx="6">
                  <c:v>0.1778689</c:v>
                </c:pt>
                <c:pt idx="7">
                  <c:v>0.1723267</c:v>
                </c:pt>
                <c:pt idx="8">
                  <c:v>0.17048759999999999</c:v>
                </c:pt>
                <c:pt idx="9">
                  <c:v>0.14946280000000001</c:v>
                </c:pt>
                <c:pt idx="10">
                  <c:v>0.14020840000000001</c:v>
                </c:pt>
                <c:pt idx="11">
                  <c:v>0.1352111</c:v>
                </c:pt>
                <c:pt idx="12">
                  <c:v>0.12337389999999999</c:v>
                </c:pt>
                <c:pt idx="13">
                  <c:v>0.1232196</c:v>
                </c:pt>
                <c:pt idx="14">
                  <c:v>0.11687019999999999</c:v>
                </c:pt>
                <c:pt idx="15">
                  <c:v>0.1007012</c:v>
                </c:pt>
                <c:pt idx="16">
                  <c:v>9.0046500000000002E-2</c:v>
                </c:pt>
                <c:pt idx="17">
                  <c:v>8.9185600000000004E-2</c:v>
                </c:pt>
                <c:pt idx="18">
                  <c:v>8.8082300000000002E-2</c:v>
                </c:pt>
                <c:pt idx="19">
                  <c:v>8.8014599999999998E-2</c:v>
                </c:pt>
                <c:pt idx="20">
                  <c:v>8.6337999999999998E-2</c:v>
                </c:pt>
                <c:pt idx="21">
                  <c:v>7.9035499999999995E-2</c:v>
                </c:pt>
                <c:pt idx="22">
                  <c:v>7.3959899999999995E-2</c:v>
                </c:pt>
                <c:pt idx="23">
                  <c:v>7.2829699999999997E-2</c:v>
                </c:pt>
                <c:pt idx="24">
                  <c:v>4.5268799999999998E-2</c:v>
                </c:pt>
              </c:numCache>
            </c:numRef>
          </c:val>
        </c:ser>
        <c:ser>
          <c:idx val="1"/>
          <c:order val="1"/>
          <c:tx>
            <c:strRef>
              <c:f>'1994-2012'!$D$1</c:f>
              <c:strCache>
                <c:ptCount val="1"/>
                <c:pt idx="0">
                  <c:v>INT 2012</c:v>
                </c:pt>
              </c:strCache>
            </c:strRef>
          </c:tx>
          <c:invertIfNegative val="0"/>
          <c:cat>
            <c:strRef>
              <c:f>'1994-2012'!$B$2:$B$26</c:f>
              <c:strCache>
                <c:ptCount val="25"/>
                <c:pt idx="0">
                  <c:v>Ica</c:v>
                </c:pt>
                <c:pt idx="1">
                  <c:v>Tacna</c:v>
                </c:pt>
                <c:pt idx="2">
                  <c:v>Arequipa</c:v>
                </c:pt>
                <c:pt idx="3">
                  <c:v>Lima</c:v>
                </c:pt>
                <c:pt idx="4">
                  <c:v>Tumbes</c:v>
                </c:pt>
                <c:pt idx="5">
                  <c:v>Madre de Dios</c:v>
                </c:pt>
                <c:pt idx="6">
                  <c:v>Lambayeque</c:v>
                </c:pt>
                <c:pt idx="7">
                  <c:v>Callao</c:v>
                </c:pt>
                <c:pt idx="8">
                  <c:v>Moquegua</c:v>
                </c:pt>
                <c:pt idx="9">
                  <c:v>Junin</c:v>
                </c:pt>
                <c:pt idx="10">
                  <c:v>Pasco</c:v>
                </c:pt>
                <c:pt idx="11">
                  <c:v>La Libertad</c:v>
                </c:pt>
                <c:pt idx="12">
                  <c:v>Piura</c:v>
                </c:pt>
                <c:pt idx="13">
                  <c:v>Cusco</c:v>
                </c:pt>
                <c:pt idx="14">
                  <c:v>Puno</c:v>
                </c:pt>
                <c:pt idx="15">
                  <c:v>Ancash</c:v>
                </c:pt>
                <c:pt idx="16">
                  <c:v>Huanuco</c:v>
                </c:pt>
                <c:pt idx="17">
                  <c:v>Huancavelica</c:v>
                </c:pt>
                <c:pt idx="18">
                  <c:v>Cajamarca</c:v>
                </c:pt>
                <c:pt idx="19">
                  <c:v>Apurimac</c:v>
                </c:pt>
                <c:pt idx="20">
                  <c:v>Ayacucho</c:v>
                </c:pt>
                <c:pt idx="21">
                  <c:v>San Martin</c:v>
                </c:pt>
                <c:pt idx="22">
                  <c:v>Amazonas</c:v>
                </c:pt>
                <c:pt idx="23">
                  <c:v>Ucayali</c:v>
                </c:pt>
                <c:pt idx="24">
                  <c:v>Loreto</c:v>
                </c:pt>
              </c:strCache>
            </c:strRef>
          </c:cat>
          <c:val>
            <c:numRef>
              <c:f>'1994-2012'!$D$2:$D$26</c:f>
              <c:numCache>
                <c:formatCode>0.000</c:formatCode>
                <c:ptCount val="25"/>
                <c:pt idx="0">
                  <c:v>0.2452249</c:v>
                </c:pt>
                <c:pt idx="1">
                  <c:v>0.27007599999999998</c:v>
                </c:pt>
                <c:pt idx="2">
                  <c:v>0.26012570000000002</c:v>
                </c:pt>
                <c:pt idx="3">
                  <c:v>0.24471519999999999</c:v>
                </c:pt>
                <c:pt idx="4">
                  <c:v>0.28133469999999999</c:v>
                </c:pt>
                <c:pt idx="5">
                  <c:v>0.1723431</c:v>
                </c:pt>
                <c:pt idx="6">
                  <c:v>0.2690729</c:v>
                </c:pt>
                <c:pt idx="7">
                  <c:v>0.1872296</c:v>
                </c:pt>
                <c:pt idx="8">
                  <c:v>0.20258809999999999</c:v>
                </c:pt>
                <c:pt idx="9">
                  <c:v>0.19887279999999999</c:v>
                </c:pt>
                <c:pt idx="10">
                  <c:v>0.28171760000000001</c:v>
                </c:pt>
                <c:pt idx="11">
                  <c:v>0.1664445</c:v>
                </c:pt>
                <c:pt idx="12">
                  <c:v>0.19636719999999999</c:v>
                </c:pt>
                <c:pt idx="13">
                  <c:v>0.20589099999999999</c:v>
                </c:pt>
                <c:pt idx="14">
                  <c:v>0.1475726</c:v>
                </c:pt>
                <c:pt idx="15">
                  <c:v>0.1465814</c:v>
                </c:pt>
                <c:pt idx="16">
                  <c:v>0.13500119999999999</c:v>
                </c:pt>
                <c:pt idx="17">
                  <c:v>0.18141689999999999</c:v>
                </c:pt>
                <c:pt idx="18">
                  <c:v>0.13394420000000001</c:v>
                </c:pt>
                <c:pt idx="19">
                  <c:v>0.1563195</c:v>
                </c:pt>
                <c:pt idx="20">
                  <c:v>0.14433950000000001</c:v>
                </c:pt>
                <c:pt idx="21">
                  <c:v>0.16143450000000001</c:v>
                </c:pt>
                <c:pt idx="22">
                  <c:v>0.1256362</c:v>
                </c:pt>
                <c:pt idx="23">
                  <c:v>0.12561439999999999</c:v>
                </c:pt>
                <c:pt idx="24">
                  <c:v>7.3252600000000001E-2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7377920"/>
        <c:axId val="57379840"/>
      </c:barChart>
      <c:catAx>
        <c:axId val="57377920"/>
        <c:scaling>
          <c:orientation val="maxMin"/>
        </c:scaling>
        <c:delete val="0"/>
        <c:axPos val="l"/>
        <c:majorTickMark val="none"/>
        <c:minorTickMark val="none"/>
        <c:tickLblPos val="nextTo"/>
        <c:crossAx val="57379840"/>
        <c:crosses val="autoZero"/>
        <c:auto val="1"/>
        <c:lblAlgn val="ctr"/>
        <c:lblOffset val="100"/>
        <c:noMultiLvlLbl val="0"/>
      </c:catAx>
      <c:valAx>
        <c:axId val="57379840"/>
        <c:scaling>
          <c:orientation val="minMax"/>
        </c:scaling>
        <c:delete val="0"/>
        <c:axPos val="t"/>
        <c:majorGridlines/>
        <c:numFmt formatCode="0.000" sourceLinked="1"/>
        <c:majorTickMark val="none"/>
        <c:minorTickMark val="none"/>
        <c:tickLblPos val="nextTo"/>
        <c:crossAx val="5737792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1FDB6-36AB-4CD8-9049-FA8DB7FE02C3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B8A900-6BDE-4D84-8BD8-49A02542EE20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413185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989FEB-613C-4F21-AB2E-45D19C5A6ACA}" type="datetimeFigureOut">
              <a:rPr lang="es-ES" smtClean="0"/>
              <a:t>30/10/2014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DFEE4-941B-47EE-BCCD-6E9FC0EEAD3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8215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es-PE" altLang="es-ES" dirty="0" smtClean="0"/>
              <a:t>Exposición de 15 minutos máximo 15 láminas</a:t>
            </a:r>
          </a:p>
          <a:p>
            <a:pPr>
              <a:spcBef>
                <a:spcPct val="0"/>
              </a:spcBef>
            </a:pPr>
            <a:endParaRPr lang="es-PE" altLang="es-ES" b="1" dirty="0" smtClean="0"/>
          </a:p>
          <a:p>
            <a:pPr>
              <a:spcBef>
                <a:spcPct val="0"/>
              </a:spcBef>
            </a:pPr>
            <a:r>
              <a:rPr lang="es-PE" altLang="es-ES" b="1" dirty="0" smtClean="0"/>
              <a:t>Importante: </a:t>
            </a:r>
            <a:endParaRPr lang="es-PE" altLang="es-ES" dirty="0" smtClean="0"/>
          </a:p>
          <a:p>
            <a:pPr>
              <a:spcBef>
                <a:spcPct val="0"/>
              </a:spcBef>
            </a:pPr>
            <a:r>
              <a:rPr lang="es-PE" altLang="es-ES" dirty="0" smtClean="0"/>
              <a:t>Considere que su auditorio puede tener ningún conocimiento, algún conocimiento o mucho conocimiento sobre el tema. Evitar la jerga técnica a fin de lograr capturar la atención de todo el auditorio.</a:t>
            </a:r>
          </a:p>
          <a:p>
            <a:pPr>
              <a:spcBef>
                <a:spcPct val="0"/>
              </a:spcBef>
            </a:pPr>
            <a:r>
              <a:rPr lang="es-PE" altLang="es-ES" dirty="0" smtClean="0"/>
              <a:t> </a:t>
            </a:r>
          </a:p>
          <a:p>
            <a:pPr>
              <a:spcBef>
                <a:spcPct val="0"/>
              </a:spcBef>
            </a:pPr>
            <a:r>
              <a:rPr lang="es-PE" altLang="es-ES" dirty="0" smtClean="0"/>
              <a:t>Use un diseño simple para la presentación, puntos destacados, gráficas y cuadros sencillos, trozos de información de tamaño reducido (no párrafos).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61220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altLang="es-ES" dirty="0" smtClean="0"/>
              <a:t>Lo ideal es demostrar una situación comparativa de tal modo que se vea el aporte de </a:t>
            </a:r>
            <a:r>
              <a:rPr lang="es-PE" altLang="es-ES" smtClean="0"/>
              <a:t>la investigación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9013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altLang="es-ES" dirty="0" smtClean="0"/>
              <a:t>Lo ideal es demostrar una situación comparativa de tal modo que se vea el aporte de la investigación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90134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altLang="es-ES" dirty="0" smtClean="0"/>
              <a:t>Lo ideal es demostrar una situación comparativa de tal modo que se vea el aporte de </a:t>
            </a:r>
            <a:r>
              <a:rPr lang="es-PE" altLang="es-ES" smtClean="0"/>
              <a:t>la investigación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9013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90134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endParaRPr lang="es-PE" altLang="es-ES" dirty="0" smtClean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6122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PE" altLang="es-ES" dirty="0" smtClean="0"/>
              <a:t>Recordar puede obviarse la sección Hipótesis según el tipo de estudio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1803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1266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1266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1266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PE" altLang="es-ES" dirty="0" smtClean="0"/>
              <a:t>¿Qué es lo que se quiere lograr con los resultados de la investigación?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5198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PE" altLang="es-ES" dirty="0" smtClean="0"/>
              <a:t>Se puede señalar la metodología e instrumentos utilizados en la investigación, así como que limitaciones o alcances tiene el estudio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0716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PE" altLang="es-ES" smtClean="0"/>
              <a:t>Se puede señalar la metodología e instrumentos utilizados en la investigación, así como que limitaciones o alcances tiene el estudio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0716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altLang="es-ES" dirty="0" smtClean="0"/>
              <a:t>Lo ideal es demostrar una situación comparativa de tal modo que se vea el aporte de la investigación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DFEE4-941B-47EE-BCCD-6E9FC0EEAD34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9013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2800"/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 smtClean="0"/>
              <a:t>Haga clic para modificar el estilo de subtítulo del patrón</a:t>
            </a:r>
            <a:endParaRPr lang="es-PE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716510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88671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836712"/>
            <a:ext cx="2057400" cy="528945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908720"/>
            <a:ext cx="6019800" cy="5217443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90507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72333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3200" b="1" cap="none"/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10191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37562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texto"/>
          <p:cNvSpPr>
            <a:spLocks noGrp="1"/>
          </p:cNvSpPr>
          <p:nvPr>
            <p:ph type="body" idx="1" hasCustomPrompt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 smtClean="0"/>
              <a:t>Haga clic para modificar el estilo de texto del patrón1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40750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2082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29961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90872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P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908720"/>
            <a:ext cx="5111750" cy="521744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2132856"/>
            <a:ext cx="3008313" cy="399330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dirty="0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78856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908719"/>
            <a:ext cx="5486400" cy="396044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56E384A-0CB6-4819-AB3A-7B942EDE78C3}" type="slidenum">
              <a:rPr lang="es-PE" smtClean="0"/>
              <a:pPr/>
              <a:t>‹#›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25636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1 Imagen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67" b="861"/>
          <a:stretch/>
        </p:blipFill>
        <p:spPr>
          <a:xfrm>
            <a:off x="0" y="1268759"/>
            <a:ext cx="9144000" cy="5589241"/>
          </a:xfrm>
          <a:prstGeom prst="rect">
            <a:avLst/>
          </a:prstGeom>
        </p:spPr>
      </p:pic>
      <p:sp>
        <p:nvSpPr>
          <p:cNvPr id="7" name="6 Rectángulo"/>
          <p:cNvSpPr/>
          <p:nvPr userDrawn="1"/>
        </p:nvSpPr>
        <p:spPr>
          <a:xfrm>
            <a:off x="0" y="-9546"/>
            <a:ext cx="6300192" cy="9182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323528" y="903858"/>
            <a:ext cx="8496944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 smtClean="0"/>
              <a:t>Haga clic para modificar el estilo de título del patrón</a:t>
            </a:r>
            <a:endParaRPr lang="es-PE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5679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PE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EFFEC-9C0C-42E4-9F74-FB7532285FAD}" type="datetimeFigureOut">
              <a:rPr lang="es-PE" smtClean="0"/>
              <a:pPr/>
              <a:t>30/10/2014</a:t>
            </a:fld>
            <a:endParaRPr lang="es-PE"/>
          </a:p>
        </p:txBody>
      </p:sp>
      <p:pic>
        <p:nvPicPr>
          <p:cNvPr id="11" name="10 Imagen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2" t="21339" b="21179"/>
          <a:stretch/>
        </p:blipFill>
        <p:spPr>
          <a:xfrm>
            <a:off x="179512" y="188640"/>
            <a:ext cx="3456384" cy="569259"/>
          </a:xfrm>
          <a:prstGeom prst="rect">
            <a:avLst/>
          </a:prstGeom>
        </p:spPr>
      </p:pic>
      <p:pic>
        <p:nvPicPr>
          <p:cNvPr id="10" name="9 Imagen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39" t="93398" r="53137" b="2918"/>
          <a:stretch/>
        </p:blipFill>
        <p:spPr>
          <a:xfrm>
            <a:off x="4060965" y="6506624"/>
            <a:ext cx="4903523" cy="237175"/>
          </a:xfrm>
          <a:prstGeom prst="rect">
            <a:avLst/>
          </a:prstGeom>
        </p:spPr>
      </p:pic>
      <p:sp>
        <p:nvSpPr>
          <p:cNvPr id="13" name="1 Marcador de título"/>
          <p:cNvSpPr txBox="1">
            <a:spLocks/>
          </p:cNvSpPr>
          <p:nvPr userDrawn="1"/>
        </p:nvSpPr>
        <p:spPr>
          <a:xfrm>
            <a:off x="4211960" y="6453336"/>
            <a:ext cx="4778242" cy="2904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rgbClr val="D43118"/>
                </a:solidFill>
                <a:latin typeface="Myriad Pro" pitchFamily="34" charset="0"/>
                <a:ea typeface="+mj-ea"/>
                <a:cs typeface="+mj-cs"/>
              </a:defRPr>
            </a:lvl1pPr>
          </a:lstStyle>
          <a:p>
            <a:r>
              <a:rPr lang="es-ES" sz="1400" b="0" dirty="0" smtClean="0">
                <a:solidFill>
                  <a:schemeClr val="bg1"/>
                </a:solidFill>
                <a:latin typeface="Myriad Pro" pitchFamily="34" charset="0"/>
              </a:rPr>
              <a:t>Construyendo</a:t>
            </a:r>
            <a:r>
              <a:rPr lang="es-ES" sz="1400" b="0" baseline="0" dirty="0" smtClean="0">
                <a:solidFill>
                  <a:schemeClr val="bg1"/>
                </a:solidFill>
                <a:latin typeface="Myriad Pro" pitchFamily="34" charset="0"/>
              </a:rPr>
              <a:t> conocimiento para mejores políticas</a:t>
            </a:r>
            <a:endParaRPr lang="es-PE" sz="1400" b="0" dirty="0">
              <a:solidFill>
                <a:schemeClr val="bg1"/>
              </a:solidFill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393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F6128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</p:bldLst>
  </p:timing>
  <p:txStyles>
    <p:titleStyle>
      <a:lvl1pPr algn="ctr" defTabSz="914400" rtl="0" eaLnBrk="1" latinLnBrk="0" hangingPunct="1">
        <a:spcBef>
          <a:spcPct val="0"/>
        </a:spcBef>
        <a:buNone/>
        <a:defRPr sz="2800" b="1" kern="1200">
          <a:solidFill>
            <a:srgbClr val="D43118"/>
          </a:solidFill>
          <a:latin typeface="Myriad Pro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 smtClean="0"/>
              <a:t>La Difusión Tecnológica Agropecuaria en el Perú: Causas y tendencias en el período </a:t>
            </a:r>
            <a:r>
              <a:rPr lang="es-PE" dirty="0" err="1" smtClean="0"/>
              <a:t>intercensal</a:t>
            </a:r>
            <a:r>
              <a:rPr lang="es-PE" dirty="0" smtClean="0"/>
              <a:t> 1994-2012</a:t>
            </a:r>
            <a:endParaRPr lang="es-PE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PE" dirty="0" err="1" smtClean="0"/>
              <a:t>Galileu</a:t>
            </a:r>
            <a:r>
              <a:rPr lang="es-PE" dirty="0" smtClean="0"/>
              <a:t> Kim</a:t>
            </a:r>
          </a:p>
          <a:p>
            <a:r>
              <a:rPr lang="es-PE" dirty="0" smtClean="0"/>
              <a:t>6/11/14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82390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Lista</a:t>
            </a:r>
            <a:r>
              <a:rPr lang="en-US" dirty="0" smtClean="0"/>
              <a:t> de </a:t>
            </a:r>
            <a:r>
              <a:rPr lang="en-US" dirty="0" err="1" smtClean="0"/>
              <a:t>subindicadores</a:t>
            </a:r>
            <a:r>
              <a:rPr lang="en-US" dirty="0" smtClean="0"/>
              <a:t> y variables del 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466415"/>
              </p:ext>
            </p:extLst>
          </p:nvPr>
        </p:nvGraphicFramePr>
        <p:xfrm>
          <a:off x="2030096" y="1556888"/>
          <a:ext cx="5083808" cy="452686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41904"/>
                <a:gridCol w="2541904"/>
              </a:tblGrid>
              <a:tr h="182182">
                <a:tc rowSpan="5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 dirty="0">
                          <a:effectLst/>
                        </a:rPr>
                        <a:t>Índice de Prácticas Agrícolas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 b="0" dirty="0">
                          <a:solidFill>
                            <a:schemeClr val="tx1"/>
                          </a:solidFill>
                          <a:effectLst/>
                        </a:rPr>
                        <a:t>Usa fertilizantes químicos</a:t>
                      </a:r>
                      <a:endParaRPr lang="en-US" sz="1000" b="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>
                    <a:solidFill>
                      <a:srgbClr val="E9EDF4"/>
                    </a:solidFill>
                  </a:tcPr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 dirty="0">
                          <a:effectLst/>
                        </a:rPr>
                        <a:t>Usa insecticidas químicos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 dirty="0">
                          <a:effectLst/>
                        </a:rPr>
                        <a:t>Usa semillas y/o plantones certificados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 dirty="0">
                          <a:effectLst/>
                        </a:rPr>
                        <a:t>Usa herbicidas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 dirty="0">
                          <a:effectLst/>
                        </a:rPr>
                        <a:t>Usa fungicidas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rowSpan="4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Índice de buenas prácticas pecuarias (IPP)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 dirty="0">
                          <a:effectLst/>
                        </a:rPr>
                        <a:t>Vacuna a los animales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 dirty="0">
                          <a:effectLst/>
                        </a:rPr>
                        <a:t>Efectúa dosificaciones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Alimentos balanceados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Inseminación artificial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rowSpan="3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Índice de riego tecnificado (IRT)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Riego por aspersión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Riego por goteo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Riego por exudación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rowSpan="9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Índice de energía y maquinaria (IEM)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Utiliza energía eléctrica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Utiliza tractor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Posee fumigadora natural/motor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3500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Posee bomba a gasolina/petróleo/eléctrica para pozo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Posee camión/camioneta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Posee cultivadora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Posee mezcladora de alimentos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Posee molino para granos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Posee motor para bombeo de agua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35006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Índice de capacitación técnica e información (ICI)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>
                          <a:effectLst/>
                        </a:rPr>
                        <a:t>Recibió capacitación técnica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  <a:tr h="18218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Índice de crédito (IC)</a:t>
                      </a:r>
                      <a:endParaRPr lang="en-US" sz="1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000" dirty="0">
                          <a:effectLst/>
                        </a:rPr>
                        <a:t>Recibió crédito</a:t>
                      </a:r>
                      <a:endParaRPr lang="en-US" sz="1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2265" marR="62265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3589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Determinantes de la adopción tecnológica:</a:t>
            </a:r>
            <a:endParaRPr lang="es-E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2 Marcador de contenido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550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/>
                          </m:ctrlPr>
                        </m:sSubPr>
                        <m:e>
                          <m:r>
                            <a:rPr lang="es-PE" i="1"/>
                            <m:t>𝐼𝑁𝑇</m:t>
                          </m:r>
                        </m:e>
                        <m:sub>
                          <m:r>
                            <a:rPr lang="es-PE" i="1"/>
                            <m:t>𝑖</m:t>
                          </m:r>
                          <m:r>
                            <a:rPr lang="es-PE" i="1"/>
                            <m:t>,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𝑡</m:t>
                          </m:r>
                        </m:sub>
                      </m:sSub>
                      <m:r>
                        <a:rPr lang="es-PE" i="1"/>
                        <m:t>=</m:t>
                      </m:r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s-PE" i="1"/>
                            <m:t>𝛼</m:t>
                          </m:r>
                        </m:e>
                        <m:sub>
                          <m:r>
                            <a:rPr lang="es-PE" i="1"/>
                            <m:t>𝑖</m:t>
                          </m:r>
                        </m:sub>
                      </m:sSub>
                      <m:r>
                        <a:rPr lang="es-PE" i="1"/>
                        <m:t>+</m:t>
                      </m:r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s-PE" i="1"/>
                            <m:t>𝛽</m:t>
                          </m:r>
                        </m:e>
                        <m:sub>
                          <m:r>
                            <a:rPr lang="es-PE" i="1"/>
                            <m:t>1,</m:t>
                          </m:r>
                          <m:r>
                            <a:rPr lang="es-PE" i="1"/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s-PE" i="1"/>
                            <m:t>𝑋</m:t>
                          </m:r>
                        </m:e>
                        <m:sub>
                          <m:r>
                            <a:rPr lang="es-PE" i="1"/>
                            <m:t>1,</m:t>
                          </m:r>
                          <m:r>
                            <a:rPr lang="es-PE" i="1"/>
                            <m:t>𝑖</m:t>
                          </m:r>
                        </m:sub>
                      </m:sSub>
                      <m:r>
                        <a:rPr lang="es-PE" i="1"/>
                        <m:t>+</m:t>
                      </m:r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s-PE" i="1"/>
                            <m:t>𝛽</m:t>
                          </m:r>
                        </m:e>
                        <m:sub>
                          <m:r>
                            <a:rPr lang="es-PE" i="1"/>
                            <m:t>2,</m:t>
                          </m:r>
                          <m:r>
                            <a:rPr lang="es-PE" i="1"/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s-PE" i="1"/>
                            <m:t>𝑋</m:t>
                          </m:r>
                        </m:e>
                        <m:sub>
                          <m:r>
                            <a:rPr lang="es-PE" i="1"/>
                            <m:t>2,</m:t>
                          </m:r>
                          <m:r>
                            <a:rPr lang="es-PE" i="1"/>
                            <m:t>𝑖</m:t>
                          </m:r>
                        </m:sub>
                      </m:sSub>
                      <m:r>
                        <a:rPr lang="es-PE" i="1"/>
                        <m:t>+…+</m:t>
                      </m:r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s-PE" i="1"/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9</m:t>
                          </m:r>
                          <m:r>
                            <a:rPr lang="es-PE" i="1"/>
                            <m:t>,</m:t>
                          </m:r>
                          <m:r>
                            <a:rPr lang="es-PE" i="1"/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i="1"/>
                          </m:ctrlPr>
                        </m:sSubPr>
                        <m:e>
                          <m:r>
                            <a:rPr lang="es-PE" i="1"/>
                            <m:t>𝑋</m:t>
                          </m:r>
                        </m:e>
                        <m:sub>
                          <m:r>
                            <a:rPr lang="es-PE" i="1"/>
                            <m:t>7,</m:t>
                          </m:r>
                          <m:r>
                            <a:rPr lang="es-PE" i="1"/>
                            <m:t>𝑖</m:t>
                          </m:r>
                        </m:sub>
                      </m:sSub>
                      <m:r>
                        <a:rPr lang="es-PE" i="1"/>
                        <m:t>+</m:t>
                      </m:r>
                      <m:r>
                        <a:rPr lang="es-PE" i="1"/>
                        <m:t>𝜀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s-PE" dirty="0"/>
                  <a:t> </a:t>
                </a:r>
                <a:endParaRPr lang="en-US" dirty="0"/>
              </a:p>
              <a:p>
                <a:r>
                  <a:rPr lang="es-PE" dirty="0"/>
                  <a:t>INT: Índice de Nivel </a:t>
                </a:r>
                <a:r>
                  <a:rPr lang="es-PE" dirty="0" smtClean="0"/>
                  <a:t>Tecnológico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𝛼</m:t>
                        </m:r>
                      </m:e>
                      <m:sub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pt-BR" dirty="0"/>
                  <a:t>: Intercepto </a:t>
                </a:r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s-PE" i="1"/>
                      <m:t>𝑖</m:t>
                    </m:r>
                  </m:oMath>
                </a14:m>
                <a:r>
                  <a:rPr lang="pt-BR" dirty="0"/>
                  <a:t>: Distrito</a:t>
                </a:r>
                <a:r>
                  <a:rPr lang="pt-BR" dirty="0" smtClean="0"/>
                  <a:t>.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𝑡</m:t>
                    </m:r>
                  </m:oMath>
                </a14:m>
                <a:r>
                  <a:rPr lang="pt-BR" dirty="0" smtClean="0"/>
                  <a:t>: 1994 o 2012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1,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productores mujeres.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2,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productores con educación secundaria completa.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3,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productores con educación superior completa.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4,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unidades agropecuarias con título de propiedad (registrado o no en los registros públicos).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4,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superficie cultivada destinada a la venta.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5,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parcelas cultivadas bajo régimen de comunero. 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6,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Tamaño promedio de las parcelas.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7,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productores agropecuarios que se dedican a trabajos en otras U.A.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8,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productores agropecuarios que se dedican a trabajos fuera de U.A.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8,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productores agropecuarios que se dedican a trabajos fuera de U.A.</a:t>
                </a:r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/>
                        </m:ctrlPr>
                      </m:sSubPr>
                      <m:e>
                        <m:r>
                          <a:rPr lang="es-PE" i="1"/>
                          <m:t>𝑋</m:t>
                        </m:r>
                      </m:e>
                      <m:sub>
                        <m:r>
                          <a:rPr lang="es-PE" i="1"/>
                          <m:t>9,</m:t>
                        </m:r>
                        <m:r>
                          <a:rPr lang="es-PE" i="1"/>
                          <m:t>𝑖</m:t>
                        </m:r>
                      </m:sub>
                    </m:sSub>
                  </m:oMath>
                </a14:m>
                <a:r>
                  <a:rPr lang="es-PE" dirty="0"/>
                  <a:t>: Porcentaje de población urbana distrital (1993</a:t>
                </a:r>
                <a:r>
                  <a:rPr lang="es-PE" dirty="0" smtClean="0"/>
                  <a:t>)</a:t>
                </a:r>
                <a:endParaRPr lang="en-US" dirty="0"/>
              </a:p>
              <a:p>
                <a:endParaRPr lang="es-PE" altLang="es-ES" dirty="0" smtClean="0"/>
              </a:p>
            </p:txBody>
          </p:sp>
        </mc:Choice>
        <mc:Fallback>
          <p:sp>
            <p:nvSpPr>
              <p:cNvPr id="3" name="2 Marcador de contenido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0472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/>
              <a:t>4</a:t>
            </a:r>
            <a:r>
              <a:rPr lang="es-ES" dirty="0" smtClean="0"/>
              <a:t>. </a:t>
            </a:r>
            <a:r>
              <a:rPr lang="es-ES" dirty="0" smtClean="0"/>
              <a:t>Principales </a:t>
            </a:r>
            <a:r>
              <a:rPr lang="es-ES" dirty="0" smtClean="0"/>
              <a:t>resultado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 smtClean="0"/>
              <a:t>Evolución de la distribución del INT distrital, 1994-2012:</a:t>
            </a:r>
            <a:br>
              <a:rPr lang="es-PE" dirty="0" smtClean="0"/>
            </a:br>
            <a:endParaRPr lang="es-ES" dirty="0"/>
          </a:p>
        </p:txBody>
      </p:sp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214" y="2492896"/>
            <a:ext cx="5118100" cy="37395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16172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INT por departamento, 1994-2012:</a:t>
            </a:r>
            <a:endParaRPr lang="es-E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557338"/>
          <a:ext cx="8229600" cy="4525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21169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Regresión MCO, 1994:</a:t>
            </a:r>
            <a:endParaRPr lang="es-E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6938226"/>
              </p:ext>
            </p:extLst>
          </p:nvPr>
        </p:nvGraphicFramePr>
        <p:xfrm>
          <a:off x="971600" y="1700812"/>
          <a:ext cx="7416823" cy="43924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84558"/>
                <a:gridCol w="1143575"/>
                <a:gridCol w="982218"/>
                <a:gridCol w="1143575"/>
                <a:gridCol w="1062897"/>
              </a:tblGrid>
              <a:tr h="2616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Variable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Costa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Sierra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Selva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Nacional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5140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Mujer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-0.227**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0.109**</a:t>
                      </a:r>
                      <a:r>
                        <a:rPr lang="es-PE" sz="1100">
                          <a:effectLst/>
                        </a:rPr>
                        <a:t>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0.137*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0.021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16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Urbanización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0.058***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0.008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0.023***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5140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Titulación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0.174***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0.041***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0.083***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0.065***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5140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Secundaria Completa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0.602***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0.418***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0.284**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0.531***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16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Superior Completa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0.958*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-0.077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0.185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0.083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5140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Comunero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0.070***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0.025***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-0.001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0.033***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5140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Venta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0.065***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0.103***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0.094***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5140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Trabajo fuera de la UA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-0.083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0.052***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0.059*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0.043***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16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Trabajo en otra UA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0.140***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-0.008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-0.027***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0.036***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164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Tamaño promedio de la parcela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-0.071***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0.005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-0.001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 dirty="0">
                          <a:effectLst/>
                        </a:rPr>
                        <a:t>-0.012**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3586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/>
              <a:t>Regresión MCO, </a:t>
            </a:r>
            <a:r>
              <a:rPr lang="es-ES" dirty="0" smtClean="0"/>
              <a:t>2012:</a:t>
            </a:r>
            <a:endParaRPr lang="es-E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7780171"/>
              </p:ext>
            </p:extLst>
          </p:nvPr>
        </p:nvGraphicFramePr>
        <p:xfrm>
          <a:off x="827584" y="1556793"/>
          <a:ext cx="7704857" cy="44644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41627"/>
                <a:gridCol w="1303657"/>
                <a:gridCol w="1377958"/>
                <a:gridCol w="1377958"/>
                <a:gridCol w="1303657"/>
              </a:tblGrid>
              <a:tr h="52523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 dirty="0">
                          <a:effectLst/>
                        </a:rPr>
                        <a:t/>
                      </a:r>
                      <a:br>
                        <a:rPr lang="es-PE" sz="1100" dirty="0">
                          <a:effectLst/>
                        </a:rPr>
                      </a:br>
                      <a:r>
                        <a:rPr lang="es-PE" sz="1100" dirty="0">
                          <a:effectLst/>
                        </a:rPr>
                        <a:t>Variable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Costa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Sierra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Selva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Nacional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26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Distancia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-2.741***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-0.521***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-0.345*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-1.011***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26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Mujer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-0.101*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0.012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0.045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-0.070***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26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Urbanización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0.054***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-0.032***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-0.006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0.013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26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Título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0.038*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-0.007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0.200***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0.039***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26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Venta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0.079***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0.057***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0.082***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26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Trabajo en otra UA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0.131**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-0.021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0.063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52523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Trabajo fuera de la UA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-0.167***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0.031**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-0.032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-0.007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26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Comunero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-0.056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0.047***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0.132***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0.050***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26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Secundaria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0.421***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0.152***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-0.159***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-0.018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26261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Superior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0.145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0.220***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0.501*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0.345***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52523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Tamaño promedio de la parcela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2.834***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0.519***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0.163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0.471***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  <a:tr h="52523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Constante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11.813***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9.186***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>
                          <a:effectLst/>
                        </a:rPr>
                        <a:t>5.879**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PE" sz="1100" dirty="0">
                          <a:effectLst/>
                        </a:rPr>
                        <a:t>12.667***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1161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5. </a:t>
            </a:r>
            <a:r>
              <a:rPr lang="es-ES" dirty="0" smtClean="0"/>
              <a:t>Conclusiones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ES" dirty="0" smtClean="0"/>
              <a:t>Observamos una revolución </a:t>
            </a:r>
            <a:r>
              <a:rPr lang="es-ES" b="1" dirty="0" smtClean="0"/>
              <a:t>masiva</a:t>
            </a:r>
            <a:r>
              <a:rPr lang="es-ES" dirty="0" smtClean="0"/>
              <a:t> en la tecnología agropecuaria.</a:t>
            </a:r>
          </a:p>
          <a:p>
            <a:r>
              <a:rPr lang="es-ES" dirty="0" smtClean="0"/>
              <a:t>Productores agropecuarios de bajo nivel tecnológico están aumentando el número de tecnologías que adoptan, constituyendo eso el más importante desarrollo en el período </a:t>
            </a:r>
            <a:r>
              <a:rPr lang="es-ES" dirty="0" err="1" smtClean="0"/>
              <a:t>intercensal</a:t>
            </a:r>
            <a:r>
              <a:rPr lang="es-ES" dirty="0" smtClean="0"/>
              <a:t>.</a:t>
            </a:r>
          </a:p>
          <a:p>
            <a:r>
              <a:rPr lang="es-ES" dirty="0" smtClean="0"/>
              <a:t>Efecto catch-up de departamentos con bajo nivel de INT entre 1994-2012.</a:t>
            </a:r>
          </a:p>
          <a:p>
            <a:r>
              <a:rPr lang="es-ES" dirty="0" smtClean="0"/>
              <a:t>Esto ha permitido el aumento de productividad de una base amplia de productores.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03573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sz="2650" dirty="0" smtClean="0"/>
              <a:t>6. </a:t>
            </a:r>
            <a:r>
              <a:rPr lang="es-ES" sz="2650" dirty="0" smtClean="0"/>
              <a:t>Recomendaciones – Implicancias de </a:t>
            </a:r>
            <a:r>
              <a:rPr lang="es-ES" sz="2650" dirty="0" smtClean="0"/>
              <a:t>política:</a:t>
            </a:r>
            <a:endParaRPr lang="es-ES" sz="265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PE" altLang="es-ES" dirty="0" smtClean="0"/>
              <a:t>Reconocer que el pequeño productor agropecuario, de bajo nivel tecnológico, no es necesariamente excluido del proceso de innovación tecnológica.</a:t>
            </a:r>
          </a:p>
          <a:p>
            <a:r>
              <a:rPr lang="es-PE" dirty="0" smtClean="0"/>
              <a:t>En campesinos de la sierra, aumento en el uso de tecnologías como el tractor, fertilizantes y riego tecnificado que indica intentos privados de mejora tecnológica.</a:t>
            </a:r>
          </a:p>
          <a:p>
            <a:r>
              <a:rPr lang="es-PE" dirty="0" smtClean="0"/>
              <a:t>A pesar de intentos del gobierno, en forma de apoyo y capacitación técnica, todavía solamente 5% de productores agropecuarios han recibido asistencia técnica en 2012.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079176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sz="2650" dirty="0" smtClean="0"/>
              <a:t>7. Recomendaciones – Implicancias de política (2/2)</a:t>
            </a:r>
            <a:endParaRPr lang="es-ES" sz="265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 smtClean="0"/>
              <a:t>Sin embargo, han ocurrido revoluciones en una base amplia de productores agropecuarios en términos de adopción de nuevas tecnologías.</a:t>
            </a:r>
          </a:p>
          <a:p>
            <a:r>
              <a:rPr lang="es-ES" dirty="0" smtClean="0"/>
              <a:t>Entender cómo y porqué distintos actores – comerciantes, familiares, medios de comunicación – influyen sobre el proceso de adopción tecnológico.</a:t>
            </a:r>
          </a:p>
          <a:p>
            <a:r>
              <a:rPr lang="es-ES" dirty="0" smtClean="0"/>
              <a:t>Incorporar estrategias alternativas, en conjunción con el sector privado y actores de mercado, para promover adopción tecnológica.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78287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 smtClean="0"/>
              <a:t>Gracias!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14332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Bravo o Brown?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3" name="Picture 3" descr="C:\Users\Galileu Kim\Pictures\Viaje a Acobamba\20140704_12015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4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C:\Users\Galileu Kim\Pictures\Viaje a Acobamba\20140704_12063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2566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C:\Users\Galileu Kim\Pictures\Viaje a Acobamba\20140706_12043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184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Contenido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s-PE" dirty="0" smtClean="0"/>
              <a:t>Motivación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 smtClean="0"/>
              <a:t>Objetivos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 smtClean="0"/>
              <a:t>Metodología y datos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 smtClean="0"/>
              <a:t>Principales resultados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 smtClean="0"/>
              <a:t>Conclusiones</a:t>
            </a:r>
          </a:p>
          <a:p>
            <a:pPr marL="514350" indent="-514350">
              <a:buFont typeface="+mj-lt"/>
              <a:buAutoNum type="arabicPeriod"/>
            </a:pPr>
            <a:r>
              <a:rPr lang="es-PE" dirty="0" smtClean="0"/>
              <a:t>Recomendaciones - Implicancias de política</a:t>
            </a:r>
          </a:p>
        </p:txBody>
      </p:sp>
    </p:spTree>
    <p:extLst>
      <p:ext uri="{BB962C8B-B14F-4D97-AF65-F5344CB8AC3E}">
        <p14:creationId xmlns:p14="http://schemas.microsoft.com/office/powerpoint/2010/main" val="354687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 Título"/>
          <p:cNvSpPr>
            <a:spLocks noGrp="1"/>
          </p:cNvSpPr>
          <p:nvPr/>
        </p:nvSpPr>
        <p:spPr>
          <a:xfrm>
            <a:off x="323528" y="839279"/>
            <a:ext cx="8496944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rgbClr val="D43118"/>
                </a:solidFill>
                <a:latin typeface="Myriad Pro" pitchFamily="34" charset="0"/>
                <a:ea typeface="+mj-ea"/>
                <a:cs typeface="+mj-cs"/>
              </a:defRPr>
            </a:lvl1pPr>
          </a:lstStyle>
          <a:p>
            <a:r>
              <a:rPr lang="es-PE" dirty="0" smtClean="0"/>
              <a:t>El dato – y la pregunta:</a:t>
            </a:r>
            <a:endParaRPr lang="es-PE" dirty="0"/>
          </a:p>
        </p:txBody>
      </p:sp>
      <p:graphicFrame>
        <p:nvGraphicFramePr>
          <p:cNvPr id="11" name="3 Marcador de contenido"/>
          <p:cNvGraphicFramePr>
            <a:graphicFrameLocks noGrp="1"/>
          </p:cNvGraphicFramePr>
          <p:nvPr/>
        </p:nvGraphicFramePr>
        <p:xfrm>
          <a:off x="457200" y="1492759"/>
          <a:ext cx="8229600" cy="4525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259632" y="5915451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Fuente: Banco Central de Reserva del Perú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9350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>
            <a:spLocks noGrp="1"/>
          </p:cNvSpPr>
          <p:nvPr/>
        </p:nvSpPr>
        <p:spPr>
          <a:xfrm>
            <a:off x="323528" y="839552"/>
            <a:ext cx="8496944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rgbClr val="D43118"/>
                </a:solidFill>
                <a:latin typeface="Myriad Pro" pitchFamily="34" charset="0"/>
                <a:ea typeface="+mj-ea"/>
                <a:cs typeface="+mj-cs"/>
              </a:defRPr>
            </a:lvl1pPr>
          </a:lstStyle>
          <a:p>
            <a:r>
              <a:rPr lang="es-PE" dirty="0" smtClean="0"/>
              <a:t>Aumento del PBI agropecuario: ¿por qué?</a:t>
            </a:r>
            <a:endParaRPr lang="es-PE" dirty="0"/>
          </a:p>
        </p:txBody>
      </p:sp>
      <p:sp>
        <p:nvSpPr>
          <p:cNvPr id="6" name="2 Marcador de contenido"/>
          <p:cNvSpPr>
            <a:spLocks noGrp="1"/>
          </p:cNvSpPr>
          <p:nvPr/>
        </p:nvSpPr>
        <p:spPr>
          <a:xfrm>
            <a:off x="457200" y="149248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yriad Pro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Myriad Pro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yriad Pro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Myriad Pro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800" kern="1200">
                <a:solidFill>
                  <a:schemeClr val="tx1"/>
                </a:solidFill>
                <a:latin typeface="Myriad Pro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PE" dirty="0" smtClean="0"/>
              <a:t>Década de 90: </a:t>
            </a:r>
          </a:p>
          <a:p>
            <a:pPr lvl="1"/>
            <a:r>
              <a:rPr lang="es-PE" dirty="0" smtClean="0"/>
              <a:t>Aceleración </a:t>
            </a:r>
            <a:r>
              <a:rPr lang="es-PE" dirty="0"/>
              <a:t>en el crecimiento del PBI agropecuario del </a:t>
            </a:r>
            <a:r>
              <a:rPr lang="es-PE" dirty="0" smtClean="0"/>
              <a:t>país</a:t>
            </a:r>
          </a:p>
          <a:p>
            <a:pPr lvl="1"/>
            <a:r>
              <a:rPr lang="es-PE" dirty="0" smtClean="0"/>
              <a:t>En esa </a:t>
            </a:r>
            <a:r>
              <a:rPr lang="es-PE" dirty="0"/>
              <a:t>década en particular </a:t>
            </a:r>
            <a:r>
              <a:rPr lang="es-PE" dirty="0" smtClean="0"/>
              <a:t>el </a:t>
            </a:r>
            <a:r>
              <a:rPr lang="es-PE" dirty="0"/>
              <a:t>valor del PBI aumenta de 6.4 mil millones a 17.2 mil millones de </a:t>
            </a:r>
            <a:r>
              <a:rPr lang="es-PE" dirty="0" smtClean="0"/>
              <a:t>soles (</a:t>
            </a:r>
            <a:r>
              <a:rPr lang="es-PE" dirty="0"/>
              <a:t>S/. de 1994</a:t>
            </a:r>
            <a:r>
              <a:rPr lang="es-PE" dirty="0" smtClean="0"/>
              <a:t>)</a:t>
            </a:r>
          </a:p>
          <a:p>
            <a:pPr lvl="1"/>
            <a:r>
              <a:rPr lang="es-PE" dirty="0" smtClean="0"/>
              <a:t>Este </a:t>
            </a:r>
            <a:r>
              <a:rPr lang="es-PE" dirty="0"/>
              <a:t>salto corresponde a una tasa de crecimiento promedio anual de 8.5</a:t>
            </a:r>
            <a:r>
              <a:rPr lang="es-PE" dirty="0" smtClean="0"/>
              <a:t>%</a:t>
            </a:r>
          </a:p>
          <a:p>
            <a:r>
              <a:rPr lang="es-PE" dirty="0" smtClean="0"/>
              <a:t>¿Por qué?</a:t>
            </a:r>
          </a:p>
          <a:p>
            <a:pPr lvl="1"/>
            <a:r>
              <a:rPr lang="es-PE" dirty="0" smtClean="0"/>
              <a:t>Mejoras tecnológicas</a:t>
            </a:r>
          </a:p>
        </p:txBody>
      </p:sp>
    </p:spTree>
    <p:extLst>
      <p:ext uri="{BB962C8B-B14F-4D97-AF65-F5344CB8AC3E}">
        <p14:creationId xmlns:p14="http://schemas.microsoft.com/office/powerpoint/2010/main" val="3071476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Cambios tecnológicos y productividad agropecuaria: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1772816"/>
            <a:ext cx="8229600" cy="4525963"/>
          </a:xfrm>
        </p:spPr>
        <p:txBody>
          <a:bodyPr>
            <a:normAutofit/>
          </a:bodyPr>
          <a:lstStyle/>
          <a:p>
            <a:r>
              <a:rPr lang="es-ES" dirty="0"/>
              <a:t>Productividad agropecuaria aumenta de S/.3,533 (1993) a S/.6,741(2007) – crecimiento de 91</a:t>
            </a:r>
            <a:r>
              <a:rPr lang="es-ES" dirty="0" smtClean="0"/>
              <a:t>%.</a:t>
            </a:r>
          </a:p>
          <a:p>
            <a:r>
              <a:rPr lang="es-ES" dirty="0" smtClean="0"/>
              <a:t>Cambios tecnológicos en la producción agropecuaria aumentan productividad agropecuaria</a:t>
            </a:r>
          </a:p>
          <a:p>
            <a:r>
              <a:rPr lang="es-ES" dirty="0" smtClean="0"/>
              <a:t>Identificar tendencias y determinantes de la adopción tecnológica a nivel nacional</a:t>
            </a:r>
          </a:p>
        </p:txBody>
      </p:sp>
    </p:spTree>
    <p:extLst>
      <p:ext uri="{BB962C8B-B14F-4D97-AF65-F5344CB8AC3E}">
        <p14:creationId xmlns:p14="http://schemas.microsoft.com/office/powerpoint/2010/main" val="3842521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2. Objetivo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Objetivos principales: </a:t>
            </a:r>
          </a:p>
          <a:p>
            <a:pPr lvl="1"/>
            <a:r>
              <a:rPr lang="es-ES" dirty="0" smtClean="0"/>
              <a:t>Documentar </a:t>
            </a:r>
            <a:r>
              <a:rPr lang="es-ES" dirty="0" smtClean="0"/>
              <a:t>tendencias de cambios en la adopción de tecnologías</a:t>
            </a:r>
          </a:p>
          <a:p>
            <a:pPr lvl="1"/>
            <a:r>
              <a:rPr lang="es-ES" dirty="0" smtClean="0"/>
              <a:t>Identificar </a:t>
            </a:r>
            <a:r>
              <a:rPr lang="es-ES" dirty="0" smtClean="0"/>
              <a:t>determinantes para la adopción de nuevas tecnologías por medio de análisis estadístico (regresión)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40953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dirty="0" smtClean="0"/>
              <a:t>3. Metodología y </a:t>
            </a:r>
            <a:r>
              <a:rPr lang="es-ES" dirty="0" smtClean="0"/>
              <a:t>datos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PE" altLang="es-ES" dirty="0" smtClean="0"/>
              <a:t>Construimos un Indicador de Nivel Tecnológico (INT) por medio de variables del censo agropecuario de 1994 y 2012.</a:t>
            </a:r>
            <a:endParaRPr lang="es-PE" altLang="es-ES" dirty="0"/>
          </a:p>
          <a:p>
            <a:pPr lvl="1"/>
            <a:r>
              <a:rPr lang="es-PE" dirty="0"/>
              <a:t>Componentes:</a:t>
            </a:r>
          </a:p>
          <a:p>
            <a:pPr lvl="2"/>
            <a:r>
              <a:rPr lang="es-PE" sz="2300" dirty="0"/>
              <a:t>Índice Prácticas Agropecuarias (IPA)</a:t>
            </a:r>
          </a:p>
          <a:p>
            <a:pPr lvl="2"/>
            <a:r>
              <a:rPr lang="es-PE" sz="2300" dirty="0"/>
              <a:t>Índice de Prácticas Pecuarias (IPP)</a:t>
            </a:r>
          </a:p>
          <a:p>
            <a:pPr lvl="2"/>
            <a:r>
              <a:rPr lang="es-PE" sz="2300" dirty="0"/>
              <a:t>Índice de Capacitación e Información (ICI)</a:t>
            </a:r>
          </a:p>
          <a:p>
            <a:pPr lvl="2"/>
            <a:r>
              <a:rPr lang="es-PE" sz="2300" dirty="0"/>
              <a:t>Índice de Crédito (IC)</a:t>
            </a:r>
          </a:p>
          <a:p>
            <a:pPr lvl="2"/>
            <a:r>
              <a:rPr lang="es-PE" sz="2300" dirty="0"/>
              <a:t>Índice de Riego Tecnificado (IRT)</a:t>
            </a:r>
          </a:p>
          <a:p>
            <a:pPr lvl="2"/>
            <a:r>
              <a:rPr lang="es-PE" sz="2300" dirty="0"/>
              <a:t>Índice de Equipo y Maquinaria (IEM)</a:t>
            </a:r>
            <a:endParaRPr lang="es-PE" altLang="es-ES" dirty="0"/>
          </a:p>
        </p:txBody>
      </p:sp>
    </p:spTree>
    <p:extLst>
      <p:ext uri="{BB962C8B-B14F-4D97-AF65-F5344CB8AC3E}">
        <p14:creationId xmlns:p14="http://schemas.microsoft.com/office/powerpoint/2010/main" val="259110244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1120</TotalTime>
  <Words>1139</Words>
  <Application>Microsoft Office PowerPoint</Application>
  <PresentationFormat>On-screen Show (4:3)</PresentationFormat>
  <Paragraphs>253</Paragraphs>
  <Slides>20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Tema de Office</vt:lpstr>
      <vt:lpstr>La Difusión Tecnológica Agropecuaria en el Perú: Causas y tendencias en el período intercensal 1994-2012</vt:lpstr>
      <vt:lpstr>Bravo o Brown?</vt:lpstr>
      <vt:lpstr>PowerPoint Presentation</vt:lpstr>
      <vt:lpstr>Contenido</vt:lpstr>
      <vt:lpstr>PowerPoint Presentation</vt:lpstr>
      <vt:lpstr>PowerPoint Presentation</vt:lpstr>
      <vt:lpstr>Cambios tecnológicos y productividad agropecuaria:</vt:lpstr>
      <vt:lpstr>2. Objetivo</vt:lpstr>
      <vt:lpstr>3. Metodología y datos</vt:lpstr>
      <vt:lpstr>Lista de subindicadores y variables del INT</vt:lpstr>
      <vt:lpstr>Determinantes de la adopción tecnológica:</vt:lpstr>
      <vt:lpstr>4. Principales resultado</vt:lpstr>
      <vt:lpstr>INT por departamento, 1994-2012:</vt:lpstr>
      <vt:lpstr>Regresión MCO, 1994:</vt:lpstr>
      <vt:lpstr>Regresión MCO, 2012:</vt:lpstr>
      <vt:lpstr>5. Conclusiones</vt:lpstr>
      <vt:lpstr>6. Recomendaciones – Implicancias de política:</vt:lpstr>
      <vt:lpstr>7. Recomendaciones – Implicancias de política (2/2)</vt:lpstr>
      <vt:lpstr>Gracias!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USER</dc:creator>
  <cp:lastModifiedBy>Galileu Kim</cp:lastModifiedBy>
  <cp:revision>111</cp:revision>
  <dcterms:created xsi:type="dcterms:W3CDTF">2014-02-07T00:34:07Z</dcterms:created>
  <dcterms:modified xsi:type="dcterms:W3CDTF">2014-10-31T04:40:19Z</dcterms:modified>
</cp:coreProperties>
</file>

<file path=docProps/thumbnail.jpeg>
</file>